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0" r:id="rId4"/>
    <p:sldId id="271" r:id="rId5"/>
    <p:sldId id="270" r:id="rId6"/>
    <p:sldId id="261" r:id="rId7"/>
    <p:sldId id="267" r:id="rId8"/>
    <p:sldId id="257" r:id="rId9"/>
    <p:sldId id="268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673" autoAdjust="0"/>
  </p:normalViewPr>
  <p:slideViewPr>
    <p:cSldViewPr snapToGrid="0">
      <p:cViewPr varScale="1">
        <p:scale>
          <a:sx n="82" d="100"/>
          <a:sy n="82" d="100"/>
        </p:scale>
        <p:origin x="156" y="7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BD-4AC8-BDDD-D7BF1DD57AD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D-4AC8-BDDD-D7BF1DD57AD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BD-4AC8-BDDD-D7BF1DD57AD2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D-4AC8-BDDD-D7BF1DD57AD2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BD-4AC8-BDDD-D7BF1DD57AD2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BD-4AC8-BDDD-D7BF1DD57A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7859265666886495E-2"/>
          <c:y val="0.11754218651413452"/>
          <c:w val="0.90428146866622705"/>
          <c:h val="0.40162349877697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1-45AC-81FD-8554EC40CE8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1-45AC-81FD-8554EC40CE8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C1-45AC-81FD-8554EC40CE8E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C1-45AC-81FD-8554EC40CE8E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C1-45AC-81FD-8554EC40CE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13647770193302E-2"/>
          <c:y val="0.54218743031299099"/>
          <c:w val="0.88427067720689623"/>
          <c:h val="0.417508341075963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163771997886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2-442C-9F73-1EB357E954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C2-442C-9F73-1EB357E954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C2-442C-9F73-1EB357E9545F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C2-442C-9F73-1EB357E9545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C2-442C-9F73-1EB357E9545F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8FC2-442C-9F73-1EB357E9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FINAL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both from the visitor’s point of view and curator/developer’s one.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3" name="FINALTEST">
            <a:hlinkClick r:id="" action="ppaction://media"/>
            <a:extLst>
              <a:ext uri="{FF2B5EF4-FFF2-40B4-BE49-F238E27FC236}">
                <a16:creationId xmlns:a16="http://schemas.microsoft.com/office/drawing/2014/main" id="{EAA62E53-1D2D-44EE-91DC-9B157F4F3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6131" y="1449467"/>
            <a:ext cx="7982112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FEATURES</a:t>
            </a:r>
          </a:p>
          <a:p>
            <a:r>
              <a:rPr lang="en-US" dirty="0"/>
              <a:t>“Physiological Correlates of Aesthetic Perception of Artworks in a Museum” research paper reveals that artworks may elicit emotional and physiological responses and we tried too collect this kind of data.</a:t>
            </a:r>
          </a:p>
          <a:p>
            <a:br>
              <a:rPr lang="en-US" dirty="0"/>
            </a:br>
            <a:r>
              <a:rPr lang="en-US" dirty="0" err="1"/>
              <a:t>Smartband</a:t>
            </a:r>
            <a:r>
              <a:rPr lang="en-US" dirty="0"/>
              <a:t> now collects also the heart rate of the person who wears it to recognize if the </a:t>
            </a:r>
            <a:r>
              <a:rPr lang="en-US" dirty="0" err="1"/>
              <a:t>sculture</a:t>
            </a:r>
            <a:r>
              <a:rPr lang="en-US" dirty="0"/>
              <a:t> is appreciated or not and how much.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F0384-467F-4016-91FA-3CBBD0F70A22}"/>
              </a:ext>
            </a:extLst>
          </p:cNvPr>
          <p:cNvSpPr txBox="1"/>
          <p:nvPr/>
        </p:nvSpPr>
        <p:spPr>
          <a:xfrm>
            <a:off x="5216503" y="1532427"/>
            <a:ext cx="53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VISITORS’  CONTRIBUTION</a:t>
            </a:r>
          </a:p>
          <a:p>
            <a:r>
              <a:rPr lang="en-US" dirty="0"/>
              <a:t>As anticipated in previous delivery we wanted to put the user in the center of the art and for this purpose we found a way to generate an abstract artwork using visitors’ interactions with the statues.</a:t>
            </a:r>
          </a:p>
          <a:p>
            <a:endParaRPr lang="en-US" dirty="0"/>
          </a:p>
          <a:p>
            <a:r>
              <a:rPr lang="en-US" dirty="0"/>
              <a:t>In this experiment also heart rate plays a crucial role displaying how much a specific user-category participated emotionally to the artwork.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3FE688-1BAD-4550-9EFA-D2CCEF92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2" y="1253483"/>
            <a:ext cx="4079630" cy="4079630"/>
          </a:xfrm>
          <a:prstGeom prst="rect">
            <a:avLst/>
          </a:prstGeom>
        </p:spPr>
      </p:pic>
      <p:pic>
        <p:nvPicPr>
          <p:cNvPr id="13" name="circles_5">
            <a:hlinkClick r:id="" action="ppaction://media"/>
            <a:extLst>
              <a:ext uri="{FF2B5EF4-FFF2-40B4-BE49-F238E27FC236}">
                <a16:creationId xmlns:a16="http://schemas.microsoft.com/office/drawing/2014/main" id="{4AE51144-70DB-4E82-BF84-311AF966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297" y="1435175"/>
            <a:ext cx="8629406" cy="4472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83F5D51-4165-4409-BA97-92EA3D6AB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7" y="1760017"/>
            <a:ext cx="5936469" cy="3902801"/>
          </a:xfrm>
          <a:prstGeom prst="rect">
            <a:avLst/>
          </a:prstGeom>
          <a:ln w="571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123EBB-6BE7-4B93-9818-73B24EEFC995}"/>
              </a:ext>
            </a:extLst>
          </p:cNvPr>
          <p:cNvSpPr txBox="1"/>
          <p:nvPr/>
        </p:nvSpPr>
        <p:spPr>
          <a:xfrm>
            <a:off x="131885" y="1532427"/>
            <a:ext cx="4627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MASTERPIECE</a:t>
            </a:r>
          </a:p>
          <a:p>
            <a:r>
              <a:rPr lang="en-US" dirty="0"/>
              <a:t>The artwork can be generated whenever the curator want (every day/month/year) and is fully customizable due to the fact that is a function of visitors’ interaction.</a:t>
            </a:r>
          </a:p>
          <a:p>
            <a:endParaRPr lang="en-US" dirty="0"/>
          </a:p>
          <a:p>
            <a:r>
              <a:rPr lang="en-US" dirty="0"/>
              <a:t>Circles can be replaced with different kind of shapes and every user’s category can be represented with its own color.</a:t>
            </a:r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69" y="4299561"/>
            <a:ext cx="11054862" cy="2387600"/>
          </a:xfrm>
          <a:noFill/>
        </p:spPr>
        <p:txBody>
          <a:bodyPr>
            <a:normAutofit fontScale="90000"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 FOR WATCHING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47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500">
        <p14:pan dir="r"/>
      </p:transition>
    </mc:Choice>
    <mc:Fallback xmlns="">
      <p:transition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4" y="96744"/>
            <a:ext cx="898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PROBLEM AND SOLUTION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CUSTOM TOUR 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EASY/READY-TO-USE 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TRUSTED INFO 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SCALABILITY 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– curators can understand which are the most visited statues of the museum and arrange tours according to this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B512003C-E0DA-4E82-ADBA-3675C313A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97988"/>
              </p:ext>
            </p:extLst>
          </p:nvPr>
        </p:nvGraphicFramePr>
        <p:xfrm>
          <a:off x="390215" y="1318563"/>
          <a:ext cx="9969608" cy="1304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1954">
                  <a:extLst>
                    <a:ext uri="{9D8B030D-6E8A-4147-A177-3AD203B41FA5}">
                      <a16:colId xmlns:a16="http://schemas.microsoft.com/office/drawing/2014/main" val="2014158554"/>
                    </a:ext>
                  </a:extLst>
                </a:gridCol>
                <a:gridCol w="1022524">
                  <a:extLst>
                    <a:ext uri="{9D8B030D-6E8A-4147-A177-3AD203B41FA5}">
                      <a16:colId xmlns:a16="http://schemas.microsoft.com/office/drawing/2014/main" val="121878172"/>
                    </a:ext>
                  </a:extLst>
                </a:gridCol>
                <a:gridCol w="565632">
                  <a:extLst>
                    <a:ext uri="{9D8B030D-6E8A-4147-A177-3AD203B41FA5}">
                      <a16:colId xmlns:a16="http://schemas.microsoft.com/office/drawing/2014/main" val="1030712665"/>
                    </a:ext>
                  </a:extLst>
                </a:gridCol>
                <a:gridCol w="2094625">
                  <a:extLst>
                    <a:ext uri="{9D8B030D-6E8A-4147-A177-3AD203B41FA5}">
                      <a16:colId xmlns:a16="http://schemas.microsoft.com/office/drawing/2014/main" val="967444709"/>
                    </a:ext>
                  </a:extLst>
                </a:gridCol>
                <a:gridCol w="1028721">
                  <a:extLst>
                    <a:ext uri="{9D8B030D-6E8A-4147-A177-3AD203B41FA5}">
                      <a16:colId xmlns:a16="http://schemas.microsoft.com/office/drawing/2014/main" val="1316656613"/>
                    </a:ext>
                  </a:extLst>
                </a:gridCol>
                <a:gridCol w="3656152">
                  <a:extLst>
                    <a:ext uri="{9D8B030D-6E8A-4147-A177-3AD203B41FA5}">
                      <a16:colId xmlns:a16="http://schemas.microsoft.com/office/drawing/2014/main" val="1879038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Service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Fast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Free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High Quality of information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Customized</a:t>
                      </a:r>
                      <a:r>
                        <a:rPr lang="it-IT" sz="1100" u="none" strike="noStrike" dirty="0">
                          <a:effectLst/>
                        </a:rPr>
                        <a:t> info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Full immersion on the tour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78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TalkingChalks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931809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Audio Guide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3727728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Museum Guide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3677693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Internet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572012"/>
                  </a:ext>
                </a:extLst>
              </a:tr>
            </a:tbl>
          </a:graphicData>
        </a:graphic>
      </p:graphicFrame>
      <p:grpSp>
        <p:nvGrpSpPr>
          <p:cNvPr id="9" name="Gruppo 8">
            <a:extLst>
              <a:ext uri="{FF2B5EF4-FFF2-40B4-BE49-F238E27FC236}">
                <a16:creationId xmlns:a16="http://schemas.microsoft.com/office/drawing/2014/main" id="{9FD08628-47C4-4700-AD29-6ECBA75ECEFE}"/>
              </a:ext>
            </a:extLst>
          </p:cNvPr>
          <p:cNvGrpSpPr/>
          <p:nvPr/>
        </p:nvGrpSpPr>
        <p:grpSpPr>
          <a:xfrm>
            <a:off x="0" y="223055"/>
            <a:ext cx="12080244" cy="6388455"/>
            <a:chOff x="0" y="223055"/>
            <a:chExt cx="12080244" cy="6388455"/>
          </a:xfrm>
        </p:grpSpPr>
        <p:sp>
          <p:nvSpPr>
            <p:cNvPr id="7" name="survey">
              <a:extLst>
                <a:ext uri="{FF2B5EF4-FFF2-40B4-BE49-F238E27FC236}">
                  <a16:creationId xmlns:a16="http://schemas.microsoft.com/office/drawing/2014/main" id="{63C412B2-C962-4F8D-8D37-FEB986B8860A}"/>
                </a:ext>
              </a:extLst>
            </p:cNvPr>
            <p:cNvSpPr txBox="1"/>
            <p:nvPr/>
          </p:nvSpPr>
          <p:spPr>
            <a:xfrm>
              <a:off x="0" y="223055"/>
              <a:ext cx="112158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COMPETITORS</a:t>
              </a:r>
            </a:p>
            <a:p>
              <a:endParaRPr lang="en-US" dirty="0"/>
            </a:p>
          </p:txBody>
        </p:sp>
        <p:graphicFrame>
          <p:nvGraphicFramePr>
            <p:cNvPr id="12" name="audio weak">
              <a:extLst>
                <a:ext uri="{FF2B5EF4-FFF2-40B4-BE49-F238E27FC236}">
                  <a16:creationId xmlns:a16="http://schemas.microsoft.com/office/drawing/2014/main" id="{2819A07A-55B3-4ED7-B03E-5B4265CECD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4304765"/>
                </p:ext>
              </p:extLst>
            </p:nvPr>
          </p:nvGraphicFramePr>
          <p:xfrm>
            <a:off x="390215" y="2867089"/>
            <a:ext cx="4520956" cy="3228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internet weak">
              <a:extLst>
                <a:ext uri="{FF2B5EF4-FFF2-40B4-BE49-F238E27FC236}">
                  <a16:creationId xmlns:a16="http://schemas.microsoft.com/office/drawing/2014/main" id="{151FE810-F584-40D4-AB76-FBDF791A2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3113045"/>
                </p:ext>
              </p:extLst>
            </p:nvPr>
          </p:nvGraphicFramePr>
          <p:xfrm>
            <a:off x="5088643" y="2867089"/>
            <a:ext cx="2918975" cy="3744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5" name="guided">
              <a:extLst>
                <a:ext uri="{FF2B5EF4-FFF2-40B4-BE49-F238E27FC236}">
                  <a16:creationId xmlns:a16="http://schemas.microsoft.com/office/drawing/2014/main" id="{383654D8-AA8B-4A38-807D-1B76ACA1F3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55681578"/>
                </p:ext>
              </p:extLst>
            </p:nvPr>
          </p:nvGraphicFramePr>
          <p:xfrm>
            <a:off x="8182188" y="2867089"/>
            <a:ext cx="3898056" cy="3716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9690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16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0508A0C0-0B24-4558-B331-FE743A9112C5}"/>
              </a:ext>
            </a:extLst>
          </p:cNvPr>
          <p:cNvGrpSpPr/>
          <p:nvPr/>
        </p:nvGrpSpPr>
        <p:grpSpPr>
          <a:xfrm>
            <a:off x="63755" y="96744"/>
            <a:ext cx="12086197" cy="5811685"/>
            <a:chOff x="63755" y="96744"/>
            <a:chExt cx="12086197" cy="5811685"/>
          </a:xfrm>
        </p:grpSpPr>
        <p:sp>
          <p:nvSpPr>
            <p:cNvPr id="8" name="architecture">
              <a:extLst>
                <a:ext uri="{FF2B5EF4-FFF2-40B4-BE49-F238E27FC236}">
                  <a16:creationId xmlns:a16="http://schemas.microsoft.com/office/drawing/2014/main" id="{50262BF0-D0A8-44E5-B9F7-24CB02E3608E}"/>
                </a:ext>
              </a:extLst>
            </p:cNvPr>
            <p:cNvSpPr txBox="1"/>
            <p:nvPr/>
          </p:nvSpPr>
          <p:spPr>
            <a:xfrm>
              <a:off x="63755" y="96744"/>
              <a:ext cx="3947885" cy="334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dirty="0"/>
                <a:t>ARCHITECTURE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Riot-OS STM Nucleo Board with NFC/BEACON </a:t>
              </a:r>
              <a:r>
                <a:rPr lang="it-IT" sz="2400" dirty="0" err="1"/>
                <a:t>sensor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Gateway to the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Playback device for the </a:t>
              </a:r>
              <a:r>
                <a:rPr lang="it-IT" sz="2400" dirty="0" err="1"/>
                <a:t>customized</a:t>
              </a:r>
              <a:r>
                <a:rPr lang="it-IT" sz="2400" dirty="0"/>
                <a:t> </a:t>
              </a:r>
              <a:r>
                <a:rPr lang="it-IT" sz="2400" dirty="0" err="1"/>
                <a:t>experience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Cloud service for </a:t>
              </a:r>
              <a:r>
                <a:rPr lang="it-IT" sz="2400" dirty="0" err="1"/>
                <a:t>scaling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Database recording </a:t>
              </a:r>
              <a:r>
                <a:rPr lang="it-IT" sz="2400" dirty="0" err="1"/>
                <a:t>visitor</a:t>
              </a:r>
              <a:r>
                <a:rPr lang="it-IT" sz="2400" dirty="0"/>
                <a:t> </a:t>
              </a:r>
              <a:r>
                <a:rPr lang="it-IT" sz="2400" dirty="0" err="1"/>
                <a:t>presences</a:t>
              </a:r>
              <a:endParaRPr lang="it-IT" sz="2400" dirty="0"/>
            </a:p>
          </p:txBody>
        </p:sp>
        <p:pic>
          <p:nvPicPr>
            <p:cNvPr id="28" name="architecture pic">
              <a:extLst>
                <a:ext uri="{FF2B5EF4-FFF2-40B4-BE49-F238E27FC236}">
                  <a16:creationId xmlns:a16="http://schemas.microsoft.com/office/drawing/2014/main" id="{D09420DD-D4CF-4037-8729-564E377EF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30" y="153913"/>
              <a:ext cx="8056322" cy="5754516"/>
            </a:xfrm>
            <a:prstGeom prst="rect">
              <a:avLst/>
            </a:prstGeom>
          </p:spPr>
        </p:pic>
      </p:grpSp>
      <p:sp>
        <p:nvSpPr>
          <p:cNvPr id="12" name="smartband">
            <a:extLst>
              <a:ext uri="{FF2B5EF4-FFF2-40B4-BE49-F238E27FC236}">
                <a16:creationId xmlns:a16="http://schemas.microsoft.com/office/drawing/2014/main" id="{79AABB3C-7B50-4576-8370-34A69E11A3E5}"/>
              </a:ext>
            </a:extLst>
          </p:cNvPr>
          <p:cNvSpPr txBox="1"/>
          <p:nvPr/>
        </p:nvSpPr>
        <p:spPr>
          <a:xfrm>
            <a:off x="417637" y="96744"/>
            <a:ext cx="450140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SMARTBAND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NFC TAG – to send user’s details (tour category, HR) to the boards (and then to the gateway).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HR Sensor – dedicated to the retrieval of user’s HR. The board will send the heart rate pick of the last few seconds to better recognize user’s emotion.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/>
              <a:t>Strenghts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User only need to scan the NFC tag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Ready to use – just wear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21" name="azure">
            <a:extLst>
              <a:ext uri="{FF2B5EF4-FFF2-40B4-BE49-F238E27FC236}">
                <a16:creationId xmlns:a16="http://schemas.microsoft.com/office/drawing/2014/main" id="{6A18CB93-EA5F-4261-B152-C6034B730BDC}"/>
              </a:ext>
            </a:extLst>
          </p:cNvPr>
          <p:cNvSpPr txBox="1"/>
          <p:nvPr/>
        </p:nvSpPr>
        <p:spPr>
          <a:xfrm>
            <a:off x="323400" y="245199"/>
            <a:ext cx="523915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AZURE CLOUD SERVICES</a:t>
            </a:r>
          </a:p>
          <a:p>
            <a:r>
              <a:rPr lang="en-US" sz="2400" dirty="0"/>
              <a:t>Azure provides many out-of-the-box services that can be easily interconnected such as Cosmos DB: a multi-model database service for any scale. It guarantees a global distribution, high-availability and low latency. Messages that arrive at the hub are stored so that museum curators can access them and have a whole vision of user’s interactions.</a:t>
            </a:r>
          </a:p>
          <a:p>
            <a:endParaRPr lang="en-US" sz="2400" dirty="0"/>
          </a:p>
          <a:p>
            <a:r>
              <a:rPr lang="en-US" sz="2400" dirty="0" err="1"/>
              <a:t>Strenghts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sensitive data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Easy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Always reachable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31" name="board">
            <a:extLst>
              <a:ext uri="{FF2B5EF4-FFF2-40B4-BE49-F238E27FC236}">
                <a16:creationId xmlns:a16="http://schemas.microsoft.com/office/drawing/2014/main" id="{466D628E-EAC8-44ED-91B1-E992CF562384}"/>
              </a:ext>
            </a:extLst>
          </p:cNvPr>
          <p:cNvSpPr txBox="1"/>
          <p:nvPr/>
        </p:nvSpPr>
        <p:spPr>
          <a:xfrm>
            <a:off x="417637" y="96744"/>
            <a:ext cx="411329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NFC SENSOR – to retrieve user’s details (tour category, HR) to be sent to the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LoRa</a:t>
            </a:r>
            <a:r>
              <a:rPr lang="en-US" sz="2400" dirty="0"/>
              <a:t> Connector – transmitter needed to use the </a:t>
            </a:r>
            <a:r>
              <a:rPr lang="en-US" sz="2400" dirty="0" err="1"/>
              <a:t>LoRaWan</a:t>
            </a:r>
            <a:r>
              <a:rPr lang="en-US" sz="2400" dirty="0"/>
              <a:t> Connection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/>
              <a:t>Strenghts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</a:t>
            </a:r>
            <a:r>
              <a:rPr lang="en-US" sz="2400" dirty="0" err="1"/>
              <a:t>RiotOS</a:t>
            </a:r>
            <a:r>
              <a:rPr lang="en-US" sz="2400" dirty="0"/>
              <a:t>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pic>
        <p:nvPicPr>
          <p:cNvPr id="14" name="azure pic">
            <a:extLst>
              <a:ext uri="{FF2B5EF4-FFF2-40B4-BE49-F238E27FC236}">
                <a16:creationId xmlns:a16="http://schemas.microsoft.com/office/drawing/2014/main" id="{9D6171E2-5736-4E67-B2D6-B9E2FB82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40" y="4418641"/>
            <a:ext cx="4179353" cy="2194160"/>
          </a:xfrm>
          <a:prstGeom prst="rect">
            <a:avLst/>
          </a:prstGeom>
        </p:spPr>
      </p:pic>
      <p:pic>
        <p:nvPicPr>
          <p:cNvPr id="3" name="smartband pic">
            <a:extLst>
              <a:ext uri="{FF2B5EF4-FFF2-40B4-BE49-F238E27FC236}">
                <a16:creationId xmlns:a16="http://schemas.microsoft.com/office/drawing/2014/main" id="{5FFB3609-6D6D-4E52-8285-A6637FD51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3" y="245199"/>
            <a:ext cx="1630008" cy="1926539"/>
          </a:xfrm>
          <a:prstGeom prst="rect">
            <a:avLst/>
          </a:prstGeom>
        </p:spPr>
      </p:pic>
      <p:pic>
        <p:nvPicPr>
          <p:cNvPr id="32" name="board pic">
            <a:extLst>
              <a:ext uri="{FF2B5EF4-FFF2-40B4-BE49-F238E27FC236}">
                <a16:creationId xmlns:a16="http://schemas.microsoft.com/office/drawing/2014/main" id="{7BAD950B-77BE-4F88-BAAC-2CAA6D1AD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539" y="1766347"/>
            <a:ext cx="3531390" cy="2295403"/>
          </a:xfrm>
          <a:prstGeom prst="rect">
            <a:avLst/>
          </a:prstGeom>
        </p:spPr>
      </p:pic>
      <p:sp>
        <p:nvSpPr>
          <p:cNvPr id="34" name="f1">
            <a:extLst>
              <a:ext uri="{FF2B5EF4-FFF2-40B4-BE49-F238E27FC236}">
                <a16:creationId xmlns:a16="http://schemas.microsoft.com/office/drawing/2014/main" id="{30D0A109-E65A-4421-97E2-7893F8919B03}"/>
              </a:ext>
            </a:extLst>
          </p:cNvPr>
          <p:cNvSpPr/>
          <p:nvPr/>
        </p:nvSpPr>
        <p:spPr>
          <a:xfrm rot="5400000" flipV="1">
            <a:off x="7698719" y="984163"/>
            <a:ext cx="1016407" cy="1207477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f2">
            <a:extLst>
              <a:ext uri="{FF2B5EF4-FFF2-40B4-BE49-F238E27FC236}">
                <a16:creationId xmlns:a16="http://schemas.microsoft.com/office/drawing/2014/main" id="{FCCA4FE5-99CC-41CC-BAFF-EDD7F7035C77}"/>
              </a:ext>
            </a:extLst>
          </p:cNvPr>
          <p:cNvSpPr/>
          <p:nvPr/>
        </p:nvSpPr>
        <p:spPr>
          <a:xfrm rot="5400000">
            <a:off x="9588986" y="3332597"/>
            <a:ext cx="1016407" cy="1209213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0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31" grpId="0"/>
      <p:bldP spid="31" grpId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 dirty="0"/>
              <a:t>FOR USERS</a:t>
            </a:r>
            <a:endParaRPr lang="it-IT" sz="3600" dirty="0"/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/>
              <a:t>FOR DEVELOPERS</a:t>
            </a:r>
            <a:endParaRPr lang="it-IT" sz="3600" dirty="0"/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240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813</Words>
  <Application>Microsoft Office PowerPoint</Application>
  <PresentationFormat>Widescreen</PresentationFormat>
  <Paragraphs>101</Paragraphs>
  <Slides>12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78</cp:revision>
  <dcterms:created xsi:type="dcterms:W3CDTF">2020-04-29T07:42:49Z</dcterms:created>
  <dcterms:modified xsi:type="dcterms:W3CDTF">2020-06-24T15:44:26Z</dcterms:modified>
</cp:coreProperties>
</file>